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сб 28.10.23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сб 28.10.23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сб 28.10.23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сб 28.10.23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сб 28.10.23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сб 28.10.23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сб 28.10.23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сб 28.10.23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сб 28.10.23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сб 28.10.23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сб 28.10.23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сб 28.10.23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dukar.com/by/proftests?_ga=2.175679202.1547108178.1698413427-1575128381.167973036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ukar.com/by/catalog-vuz?page=1&amp;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dukar.com/by/news/abiturientu/lgoty-v-vu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dukar.com/by/news/abiturientu/lgoty-v-vu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dukar.com/by/news/abiturientu/lgoty-v-vuz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80928"/>
            <a:ext cx="9144000" cy="1470025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«Как помочь ребёнку </a:t>
            </a:r>
            <a:br>
              <a:rPr lang="ru-RU" sz="7200" b="1" dirty="0" smtClean="0">
                <a:solidFill>
                  <a:srgbClr val="FF0000"/>
                </a:solidFill>
              </a:rPr>
            </a:br>
            <a:r>
              <a:rPr lang="ru-RU" sz="7200" b="1" dirty="0" smtClean="0">
                <a:solidFill>
                  <a:srgbClr val="FF0000"/>
                </a:solidFill>
              </a:rPr>
              <a:t>в профессиональном самоопределении?»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476672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форум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Помогите ребёнку выбрать профессию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err="1" smtClean="0">
                <a:hlinkClick r:id="rId2"/>
              </a:rPr>
              <a:t>онлайн-тесты</a:t>
            </a:r>
            <a:r>
              <a:rPr lang="ru-RU" dirty="0" smtClean="0">
                <a:hlinkClick r:id="rId2"/>
              </a:rPr>
              <a:t> на выбор профессии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Определитесь, в какой ВУЗ или СУЗ лучше поступать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hlinkClick r:id="rId2"/>
              </a:rPr>
              <a:t>каталог учебных заведений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Узнайте, претендует ли </a:t>
            </a:r>
            <a:r>
              <a:rPr lang="ru-RU" sz="5400" b="1" dirty="0" smtClean="0">
                <a:solidFill>
                  <a:srgbClr val="FF0000"/>
                </a:solidFill>
              </a:rPr>
              <a:t>Ваш </a:t>
            </a:r>
            <a:r>
              <a:rPr lang="ru-RU" sz="5400" b="1" dirty="0" smtClean="0">
                <a:solidFill>
                  <a:srgbClr val="FF0000"/>
                </a:solidFill>
              </a:rPr>
              <a:t>ребёнок на льготы при поступлении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hlinkClick r:id="rId2"/>
              </a:rPr>
              <a:t>льготы для абитуриентов</a:t>
            </a: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68552"/>
          </a:xfrm>
        </p:spPr>
        <p:txBody>
          <a:bodyPr/>
          <a:lstStyle/>
          <a:p>
            <a:pPr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Проследите, чтобы абитуриент собрал все </a:t>
            </a:r>
            <a:r>
              <a:rPr lang="ru-RU" sz="5400" b="1" dirty="0" smtClean="0">
                <a:solidFill>
                  <a:srgbClr val="FF0000"/>
                </a:solidFill>
              </a:rPr>
              <a:t>документы для поступления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 smtClean="0">
              <a:hlinkClick r:id="rId2"/>
            </a:endParaRPr>
          </a:p>
          <a:p>
            <a:pPr algn="ctr">
              <a:buNone/>
            </a:pPr>
            <a:endParaRPr lang="ru-RU" dirty="0" smtClean="0">
              <a:hlinkClick r:id="rId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Список основных документов для приёмной комиссии вуза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06916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— </a:t>
            </a:r>
            <a:r>
              <a:rPr lang="ru-RU" b="1" i="1" dirty="0" smtClean="0"/>
              <a:t>заявление</a:t>
            </a:r>
            <a:r>
              <a:rPr lang="ru-RU" i="1" dirty="0" smtClean="0"/>
              <a:t> </a:t>
            </a:r>
            <a:r>
              <a:rPr lang="ru-RU" dirty="0" smtClean="0"/>
              <a:t>на имя руководителя вуза;</a:t>
            </a:r>
          </a:p>
          <a:p>
            <a:pPr algn="just">
              <a:buNone/>
            </a:pPr>
            <a:r>
              <a:rPr lang="ru-RU" dirty="0" smtClean="0"/>
              <a:t>— </a:t>
            </a:r>
            <a:r>
              <a:rPr lang="ru-RU" b="1" i="1" dirty="0" smtClean="0"/>
              <a:t>оригинал аттестата</a:t>
            </a:r>
            <a:r>
              <a:rPr lang="ru-RU" dirty="0" smtClean="0"/>
              <a:t> об общем среднем </a:t>
            </a:r>
            <a:r>
              <a:rPr lang="ru-RU" dirty="0" smtClean="0"/>
              <a:t>образовании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—</a:t>
            </a:r>
            <a:r>
              <a:rPr lang="ru-RU" dirty="0" smtClean="0"/>
              <a:t> </a:t>
            </a:r>
            <a:r>
              <a:rPr lang="ru-RU" b="1" i="1" dirty="0" smtClean="0"/>
              <a:t>оригиналы сертификатов ЦТ</a:t>
            </a:r>
            <a:r>
              <a:rPr lang="ru-RU" dirty="0" smtClean="0"/>
              <a:t> </a:t>
            </a:r>
          </a:p>
          <a:p>
            <a:pPr algn="just">
              <a:buNone/>
            </a:pPr>
            <a:r>
              <a:rPr lang="ru-RU" dirty="0" smtClean="0"/>
              <a:t>— </a:t>
            </a:r>
            <a:r>
              <a:rPr lang="ru-RU" b="1" i="1" dirty="0" smtClean="0"/>
              <a:t>оригиналы сертификатов ЦЭ</a:t>
            </a:r>
            <a:r>
              <a:rPr lang="ru-RU" i="1" dirty="0" smtClean="0"/>
              <a:t> 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— </a:t>
            </a:r>
            <a:r>
              <a:rPr lang="ru-RU" b="1" i="1" dirty="0" smtClean="0"/>
              <a:t>медицинскую справку</a:t>
            </a:r>
            <a:r>
              <a:rPr lang="ru-RU" dirty="0" smtClean="0"/>
              <a:t> о состоянии здоровья по форме;</a:t>
            </a:r>
          </a:p>
          <a:p>
            <a:pPr algn="just">
              <a:buNone/>
            </a:pPr>
            <a:r>
              <a:rPr lang="ru-RU" dirty="0" smtClean="0"/>
              <a:t>— </a:t>
            </a:r>
            <a:r>
              <a:rPr lang="ru-RU" b="1" i="1" dirty="0" smtClean="0"/>
              <a:t>рекомендацию</a:t>
            </a:r>
            <a:r>
              <a:rPr lang="ru-RU" dirty="0" smtClean="0"/>
              <a:t> </a:t>
            </a:r>
            <a:r>
              <a:rPr lang="ru-RU" dirty="0" smtClean="0"/>
              <a:t>педагогического </a:t>
            </a:r>
            <a:r>
              <a:rPr lang="ru-RU" dirty="0" smtClean="0"/>
              <a:t>совета учреждения образования, которое окончил абитуриент, — </a:t>
            </a:r>
            <a:r>
              <a:rPr lang="ru-RU" b="1" dirty="0" smtClean="0"/>
              <a:t>в случае участия в конкурсе для получения высшего образования на условиях целевой подготовки</a:t>
            </a:r>
            <a:r>
              <a:rPr lang="ru-RU" dirty="0" smtClean="0"/>
              <a:t>;</a:t>
            </a:r>
          </a:p>
          <a:p>
            <a:pPr algn="just">
              <a:buNone/>
            </a:pPr>
            <a:r>
              <a:rPr lang="ru-RU" dirty="0" smtClean="0"/>
              <a:t>— характеристику со </a:t>
            </a:r>
            <a:r>
              <a:rPr lang="ru-RU" dirty="0" smtClean="0"/>
              <a:t>школы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—</a:t>
            </a:r>
            <a:r>
              <a:rPr lang="ru-RU" b="1" i="1" dirty="0" smtClean="0"/>
              <a:t>документы</a:t>
            </a:r>
            <a:r>
              <a:rPr lang="ru-RU" dirty="0" smtClean="0"/>
              <a:t>, подтверждающие право абитуриента </a:t>
            </a:r>
            <a:r>
              <a:rPr lang="ru-RU" b="1" i="1" dirty="0" smtClean="0"/>
              <a:t>на льготы</a:t>
            </a:r>
            <a:r>
              <a:rPr lang="ru-RU" i="1" dirty="0" smtClean="0"/>
              <a:t> </a:t>
            </a:r>
            <a:r>
              <a:rPr lang="ru-RU" dirty="0" smtClean="0"/>
              <a:t>при зачислении для получения высшего 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4968552"/>
          </a:xfrm>
        </p:spPr>
        <p:txBody>
          <a:bodyPr/>
          <a:lstStyle/>
          <a:p>
            <a:pPr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Что делать, если ребёнок не поступил?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 smtClean="0">
              <a:hlinkClick r:id="rId2"/>
            </a:endParaRPr>
          </a:p>
          <a:p>
            <a:pPr algn="ctr">
              <a:buNone/>
            </a:pPr>
            <a:endParaRPr lang="ru-RU" dirty="0" smtClean="0">
              <a:hlinkClick r:id="rId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Психологи советуют 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77500" lnSpcReduction="20000"/>
          </a:bodyPr>
          <a:lstStyle/>
          <a:p>
            <a:pPr fontAlgn="t">
              <a:buNone/>
            </a:pPr>
            <a:r>
              <a:rPr lang="ru-RU" dirty="0" smtClean="0"/>
              <a:t>1.     Старайтесь как можно меньше критиковать ребенка, а лучше и вовсе не критикуйте его. Даже конструктивная, на ваш взгляд, критика ранит ребенка и добавляет больше волнения и тревоги.</a:t>
            </a:r>
          </a:p>
          <a:p>
            <a:pPr fontAlgn="t">
              <a:buNone/>
            </a:pPr>
            <a:r>
              <a:rPr lang="ru-RU" dirty="0" smtClean="0"/>
              <a:t>2.     Не делайте акцент на том, что ребенок будет жить в бедности или вы перестанете его любить, если он не поступит.</a:t>
            </a:r>
          </a:p>
          <a:p>
            <a:pPr fontAlgn="t">
              <a:buNone/>
            </a:pPr>
            <a:r>
              <a:rPr lang="ru-RU" dirty="0" smtClean="0"/>
              <a:t>3.     Старайтесь поддерживать ребенка. Говорите, что у него всё получится.</a:t>
            </a:r>
          </a:p>
          <a:p>
            <a:pPr fontAlgn="t">
              <a:buNone/>
            </a:pPr>
            <a:r>
              <a:rPr lang="ru-RU" dirty="0" smtClean="0"/>
              <a:t>4.     Спрашивайте ребенка о волнении, с чем оно связано, что пугает больше всего. Постарайтесь как можно ближе подойти к этому вопросу.</a:t>
            </a:r>
          </a:p>
          <a:p>
            <a:pPr fontAlgn="t">
              <a:buNone/>
            </a:pPr>
            <a:r>
              <a:rPr lang="ru-RU" dirty="0" smtClean="0"/>
              <a:t>5.     Заранее обсудите план «Б», если результаты </a:t>
            </a:r>
            <a:r>
              <a:rPr lang="ru-RU" dirty="0" smtClean="0"/>
              <a:t>ЦТ, ЦЭ </a:t>
            </a:r>
            <a:r>
              <a:rPr lang="ru-RU" dirty="0" smtClean="0"/>
              <a:t>окажутся ниже ожидаемых.</a:t>
            </a:r>
          </a:p>
          <a:p>
            <a:pPr fontAlgn="t">
              <a:buNone/>
            </a:pPr>
            <a:r>
              <a:rPr lang="ru-RU" dirty="0" smtClean="0"/>
              <a:t>6.     Выбирать должен ребенок! Родитель лишь советует, а не делает выбор за свое чадо.</a:t>
            </a:r>
          </a:p>
          <a:p>
            <a:pPr fontAlgn="t">
              <a:buNone/>
            </a:pPr>
            <a:r>
              <a:rPr lang="ru-RU" dirty="0" smtClean="0"/>
              <a:t>7.     Помните, что поступление — это всего лишь этап, который вам нужно пройти вместе.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Спасибо за внимание!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69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«Как помочь ребёнку  в профессиональном самоопределении?»</vt:lpstr>
      <vt:lpstr>Шаг 1</vt:lpstr>
      <vt:lpstr>Шаг 2</vt:lpstr>
      <vt:lpstr>Шаг 3</vt:lpstr>
      <vt:lpstr>Шаг 4</vt:lpstr>
      <vt:lpstr>Список основных документов для приёмной комиссии вуза </vt:lpstr>
      <vt:lpstr>Слайд 7</vt:lpstr>
      <vt:lpstr>Психологи советуют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помочь ребёнку  в профессиональном самоопределении?</dc:title>
  <dc:creator>User</dc:creator>
  <cp:lastModifiedBy>User</cp:lastModifiedBy>
  <cp:revision>5</cp:revision>
  <dcterms:created xsi:type="dcterms:W3CDTF">2023-10-28T07:35:47Z</dcterms:created>
  <dcterms:modified xsi:type="dcterms:W3CDTF">2023-10-28T08:16:34Z</dcterms:modified>
</cp:coreProperties>
</file>